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61" r:id="rId7"/>
    <p:sldId id="262" r:id="rId8"/>
    <p:sldId id="263" r:id="rId9"/>
    <p:sldId id="275" r:id="rId10"/>
    <p:sldId id="264" r:id="rId11"/>
    <p:sldId id="276" r:id="rId12"/>
    <p:sldId id="265" r:id="rId13"/>
    <p:sldId id="277" r:id="rId14"/>
    <p:sldId id="266" r:id="rId15"/>
    <p:sldId id="267" r:id="rId16"/>
    <p:sldId id="269" r:id="rId17"/>
    <p:sldId id="270" r:id="rId18"/>
    <p:sldId id="272" r:id="rId19"/>
    <p:sldId id="273" r:id="rId20"/>
    <p:sldId id="274" r:id="rId21"/>
    <p:sldId id="271" r:id="rId22"/>
    <p:sldId id="278" r:id="rId23"/>
    <p:sldId id="279" r:id="rId24"/>
    <p:sldId id="281" r:id="rId25"/>
    <p:sldId id="268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93" d="100"/>
          <a:sy n="93" d="100"/>
        </p:scale>
        <p:origin x="8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9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5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3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71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8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65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5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35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67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9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3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5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1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2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3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7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0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70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Health care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5991" y="5269106"/>
            <a:ext cx="6428793" cy="93306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INTCDB22DW063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5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463B2C-7EF0-48BD-C93F-C3498AAF4F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4" r="33259" b="15205"/>
          <a:stretch/>
        </p:blipFill>
        <p:spPr bwMode="auto">
          <a:xfrm>
            <a:off x="1689158" y="284085"/>
            <a:ext cx="8573428" cy="56905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EF67B-C813-7D7A-3A86-42C1C230FFCB}"/>
              </a:ext>
            </a:extLst>
          </p:cNvPr>
          <p:cNvSpPr txBox="1"/>
          <p:nvPr/>
        </p:nvSpPr>
        <p:spPr>
          <a:xfrm>
            <a:off x="1689158" y="6210265"/>
            <a:ext cx="85734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</a:rPr>
              <a:t>Successfully execution of loading data in the Subscriber table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11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90295-B1F3-88EA-3157-AEF307BB23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1" r="74734" b="16978"/>
          <a:stretch/>
        </p:blipFill>
        <p:spPr bwMode="auto">
          <a:xfrm>
            <a:off x="1346589" y="1167425"/>
            <a:ext cx="3412023" cy="4443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CDE56-68CE-978C-21C4-2D33C99975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9" r="59716" b="4272"/>
          <a:stretch/>
        </p:blipFill>
        <p:spPr bwMode="auto">
          <a:xfrm>
            <a:off x="6937934" y="754616"/>
            <a:ext cx="4075800" cy="5108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571BD-EC8B-01F9-E725-540A8EAE404A}"/>
              </a:ext>
            </a:extLst>
          </p:cNvPr>
          <p:cNvSpPr txBox="1"/>
          <p:nvPr/>
        </p:nvSpPr>
        <p:spPr>
          <a:xfrm>
            <a:off x="1346588" y="396552"/>
            <a:ext cx="6382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Creating Welcome Letter </a:t>
            </a:r>
            <a:endParaRPr lang="en-IN" sz="28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F2A48-1A52-32EE-E197-4AB0887501E4}"/>
              </a:ext>
            </a:extLst>
          </p:cNvPr>
          <p:cNvSpPr txBox="1"/>
          <p:nvPr/>
        </p:nvSpPr>
        <p:spPr>
          <a:xfrm>
            <a:off x="1103150" y="5738540"/>
            <a:ext cx="374798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Successfully Executing the Package for XML File</a:t>
            </a:r>
            <a:endParaRPr lang="en-IN" sz="22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191F1-8DE0-FFFF-5891-A064C42E2054}"/>
              </a:ext>
            </a:extLst>
          </p:cNvPr>
          <p:cNvSpPr txBox="1"/>
          <p:nvPr/>
        </p:nvSpPr>
        <p:spPr>
          <a:xfrm>
            <a:off x="7190072" y="6005456"/>
            <a:ext cx="4295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 Letter XML FILE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5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CF85-AEAF-5F95-52DC-C1951455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92" y="39907"/>
            <a:ext cx="9905998" cy="949936"/>
          </a:xfrm>
        </p:spPr>
        <p:txBody>
          <a:bodyPr>
            <a:normAutofit/>
          </a:bodyPr>
          <a:lstStyle/>
          <a:p>
            <a:r>
              <a:rPr lang="en-US" sz="4000" dirty="0"/>
              <a:t>Power BI Report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36ED5-C616-3EFA-9741-D292F25D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81" y="1061028"/>
            <a:ext cx="9571409" cy="5063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86D5C-A7F2-8D15-8EE8-2531665A9375}"/>
              </a:ext>
            </a:extLst>
          </p:cNvPr>
          <p:cNvSpPr txBox="1"/>
          <p:nvPr/>
        </p:nvSpPr>
        <p:spPr>
          <a:xfrm>
            <a:off x="3070459" y="6195343"/>
            <a:ext cx="5515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</a:rPr>
              <a:t>Group-Subscriber Relationship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1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C78A2-301E-4650-CC0D-BC90969A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80" y="177234"/>
            <a:ext cx="10247532" cy="5882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7F25CA-201A-89D0-F7C7-855FE3EE04CF}"/>
              </a:ext>
            </a:extLst>
          </p:cNvPr>
          <p:cNvSpPr txBox="1"/>
          <p:nvPr/>
        </p:nvSpPr>
        <p:spPr>
          <a:xfrm>
            <a:off x="3628724" y="6249879"/>
            <a:ext cx="5082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Ratio of Eligible &amp; In-Eligible 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16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4363C-27E6-A87B-6073-7A2AAA91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86" y="105128"/>
            <a:ext cx="10712227" cy="5946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714D28-5765-02BB-4B55-6671385F7E5D}"/>
              </a:ext>
            </a:extLst>
          </p:cNvPr>
          <p:cNvSpPr txBox="1"/>
          <p:nvPr/>
        </p:nvSpPr>
        <p:spPr>
          <a:xfrm>
            <a:off x="2264014" y="6204312"/>
            <a:ext cx="8083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Group-Subgroup-Subscriber Relationship Analysis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2729D-3DD4-D7C2-FD0B-43B0DB8D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98" y="166603"/>
            <a:ext cx="10653203" cy="5893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7DC4D-7725-AC6F-777F-4D0488D1B493}"/>
              </a:ext>
            </a:extLst>
          </p:cNvPr>
          <p:cNvSpPr txBox="1"/>
          <p:nvPr/>
        </p:nvSpPr>
        <p:spPr>
          <a:xfrm>
            <a:off x="2918533" y="6185061"/>
            <a:ext cx="6094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Analysis - 1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5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92EE6-A4C4-0F60-B7A4-FE16238D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37" y="187061"/>
            <a:ext cx="11244726" cy="5929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293C4E-9A8D-51CD-B799-0D098F0A5C34}"/>
              </a:ext>
            </a:extLst>
          </p:cNvPr>
          <p:cNvSpPr txBox="1"/>
          <p:nvPr/>
        </p:nvSpPr>
        <p:spPr>
          <a:xfrm>
            <a:off x="2825319" y="6221708"/>
            <a:ext cx="6094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Detailed Analysis- 2</a:t>
            </a:r>
            <a:endParaRPr lang="en-IN" sz="22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8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D2912-A81A-D0D7-4590-D58F3B3D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7" y="170393"/>
            <a:ext cx="10712066" cy="5873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81D7E-A285-A130-523B-A5B33DBAAB58}"/>
              </a:ext>
            </a:extLst>
          </p:cNvPr>
          <p:cNvSpPr txBox="1"/>
          <p:nvPr/>
        </p:nvSpPr>
        <p:spPr>
          <a:xfrm>
            <a:off x="4492450" y="6213191"/>
            <a:ext cx="34483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Aparajita" panose="02020603050405020304" pitchFamily="18" charset="0"/>
              </a:rPr>
              <a:t>Detailed Analysis- 3</a:t>
            </a:r>
            <a:endParaRPr lang="en-IN" sz="2200" dirty="0">
              <a:latin typeface="Bahnschrift SemiBold" panose="020B0502040204020203" pitchFamily="34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31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236E3-20C5-958E-F310-E1932EA1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7" y="137604"/>
            <a:ext cx="11138346" cy="5925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D5C7E4-5824-192E-31A1-1E58C50EDA9C}"/>
              </a:ext>
            </a:extLst>
          </p:cNvPr>
          <p:cNvSpPr txBox="1"/>
          <p:nvPr/>
        </p:nvSpPr>
        <p:spPr>
          <a:xfrm>
            <a:off x="4252311" y="6289509"/>
            <a:ext cx="4092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Group-Gender Comparison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8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ADE5-E64D-2F44-85EF-C0EA23582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" t="23250" r="48592" b="16015"/>
          <a:stretch/>
        </p:blipFill>
        <p:spPr>
          <a:xfrm>
            <a:off x="625642" y="290452"/>
            <a:ext cx="11001676" cy="6281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7C0F11-EDB8-3E10-1FEC-1C24D45D91E5}"/>
              </a:ext>
            </a:extLst>
          </p:cNvPr>
          <p:cNvSpPr txBox="1"/>
          <p:nvPr/>
        </p:nvSpPr>
        <p:spPr>
          <a:xfrm>
            <a:off x="2815132" y="5916863"/>
            <a:ext cx="60945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</a:rPr>
              <a:t>Relationships</a:t>
            </a:r>
            <a:endParaRPr lang="en-IN" sz="2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1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92455"/>
          </a:xfrm>
        </p:spPr>
        <p:txBody>
          <a:bodyPr>
            <a:normAutofit/>
          </a:bodyPr>
          <a:lstStyle/>
          <a:p>
            <a:r>
              <a:rPr lang="en-US" sz="4400" dirty="0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040" y="2002055"/>
            <a:ext cx="9905999" cy="4348213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primary objective of the project is to create a database with required data validations as mentioned. The database is in turn used for generating welcome letters in XML format for each subscriber.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following are the modules in this proposed system: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-&gt; Group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-&gt; Sub Group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3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-&gt; Subscriber</a:t>
            </a:r>
            <a:endParaRPr lang="en-IN" sz="3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9B962-A25F-1C88-9DC4-FECBF19C6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4" t="6955" r="28105" b="25484"/>
          <a:stretch/>
        </p:blipFill>
        <p:spPr>
          <a:xfrm>
            <a:off x="5442447" y="1493230"/>
            <a:ext cx="6167893" cy="3871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2EF1A-CE29-C27C-C02A-E1CCB8318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4" t="27535" r="30524"/>
          <a:stretch/>
        </p:blipFill>
        <p:spPr>
          <a:xfrm>
            <a:off x="550415" y="1455063"/>
            <a:ext cx="4492102" cy="3881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0585B0-2DA8-72DA-40FA-4E869874D405}"/>
              </a:ext>
            </a:extLst>
          </p:cNvPr>
          <p:cNvSpPr txBox="1"/>
          <p:nvPr/>
        </p:nvSpPr>
        <p:spPr>
          <a:xfrm>
            <a:off x="1091954" y="445106"/>
            <a:ext cx="6406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SSAS Implementation</a:t>
            </a:r>
            <a:endParaRPr lang="en-IN" sz="40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8CD3B-3C06-C5F3-993C-5972326DBD99}"/>
              </a:ext>
            </a:extLst>
          </p:cNvPr>
          <p:cNvSpPr txBox="1"/>
          <p:nvPr/>
        </p:nvSpPr>
        <p:spPr>
          <a:xfrm>
            <a:off x="7157504" y="5630324"/>
            <a:ext cx="2515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 views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03EB7-BA81-137F-3EE6-DFD528067C0C}"/>
              </a:ext>
            </a:extLst>
          </p:cNvPr>
          <p:cNvSpPr txBox="1"/>
          <p:nvPr/>
        </p:nvSpPr>
        <p:spPr>
          <a:xfrm>
            <a:off x="1690324" y="5627641"/>
            <a:ext cx="1794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SSAS Cube</a:t>
            </a:r>
            <a:endParaRPr lang="en-IN" sz="22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09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7687-8F69-A988-F484-DD677560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43883"/>
            <a:ext cx="9905998" cy="928154"/>
          </a:xfrm>
        </p:spPr>
        <p:txBody>
          <a:bodyPr>
            <a:normAutofit/>
          </a:bodyPr>
          <a:lstStyle/>
          <a:p>
            <a:r>
              <a:rPr lang="en-US" sz="4400" dirty="0"/>
              <a:t>Optimizations &amp; efficiency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49F9E-D031-6604-028C-0F2FECA4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32574"/>
            <a:ext cx="9905999" cy="478154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Bahnschrift SemiBold" panose="020B0502040204020203" pitchFamily="34" charset="0"/>
              </a:rPr>
              <a:t>Followed all the best practices for writing queries in SSMS like, the use of Clustered indexes.</a:t>
            </a:r>
          </a:p>
          <a:p>
            <a:r>
              <a:rPr lang="en-US" sz="2200" dirty="0">
                <a:latin typeface="Bahnschrift SemiBold" panose="020B0502040204020203" pitchFamily="34" charset="0"/>
              </a:rPr>
              <a:t>Kept </a:t>
            </a:r>
            <a:r>
              <a:rPr lang="en-US" sz="2200" b="1" dirty="0">
                <a:latin typeface="Bahnschrift SemiBold" panose="020B0502040204020203" pitchFamily="34" charset="0"/>
              </a:rPr>
              <a:t>Is sorted = True, </a:t>
            </a:r>
            <a:r>
              <a:rPr lang="en-US" sz="2200" dirty="0">
                <a:latin typeface="Bahnschrift SemiBold" panose="020B0502040204020203" pitchFamily="34" charset="0"/>
              </a:rPr>
              <a:t>This is used to sort the data</a:t>
            </a:r>
          </a:p>
          <a:p>
            <a:r>
              <a:rPr lang="en-US" sz="2200" b="1" dirty="0">
                <a:latin typeface="Bahnschrift SemiBold" panose="020B0502040204020203" pitchFamily="34" charset="0"/>
              </a:rPr>
              <a:t>Sort Transformation</a:t>
            </a:r>
            <a:r>
              <a:rPr lang="en-US" sz="2200" dirty="0">
                <a:latin typeface="Bahnschrift SemiBold" panose="020B0502040204020203" pitchFamily="34" charset="0"/>
              </a:rPr>
              <a:t>: It is mainly used here to remove duplicates.</a:t>
            </a:r>
          </a:p>
          <a:p>
            <a:r>
              <a:rPr lang="en-US" sz="2200" dirty="0">
                <a:latin typeface="Bahnschrift SemiBold" panose="020B0502040204020203" pitchFamily="34" charset="0"/>
              </a:rPr>
              <a:t> Only one Conditional Split is used for different types of validations.</a:t>
            </a:r>
          </a:p>
          <a:p>
            <a:r>
              <a:rPr lang="en-US" sz="2200" dirty="0">
                <a:latin typeface="Bahnschrift SemiBold" panose="020B0502040204020203" pitchFamily="34" charset="0"/>
              </a:rPr>
              <a:t>In the Derived column, the column is replaced not added as a new column, which saves memory and reduces complexity during transformation</a:t>
            </a:r>
          </a:p>
          <a:p>
            <a:r>
              <a:rPr lang="en-US" sz="2200" dirty="0">
                <a:latin typeface="Bahnschrift SemiBold" panose="020B0502040204020203" pitchFamily="34" charset="0"/>
              </a:rPr>
              <a:t>In lookup Transformation, we used the Full Cache method due to less amount of data. For a scalable project, we need to the use No Cache Method.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11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730A-3D2B-C9B4-3647-6F8A9675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190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dirty="0"/>
              <a:t>conclusion</a:t>
            </a:r>
            <a:endParaRPr lang="en-IN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21CAB-30CA-9D80-E69D-C6B8BF81A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41467"/>
            <a:ext cx="9905998" cy="414239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successfully performed ETL (Extract, Transform, and Load) on the given tables namely Group_comma.csv, Group_fixed.txt, Subgrp_tab.txt, Subscriber_comma.csv, and successfully generated a Welcome letter for each Subscriber in XML format.</a:t>
            </a:r>
            <a:endParaRPr lang="en-IN" sz="24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different types of Transformations that have been used to make the data according to the required standard. Some transformations are- merge, sort, derived column, conditional split, etc.</a:t>
            </a:r>
            <a:endParaRPr lang="en-IN" sz="24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520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ank You Slide 01 PowerPoint Template | SlideUpLift">
            <a:extLst>
              <a:ext uri="{FF2B5EF4-FFF2-40B4-BE49-F238E27FC236}">
                <a16:creationId xmlns:a16="http://schemas.microsoft.com/office/drawing/2014/main" id="{71B89C5C-5477-69CF-602B-2FD32EA3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41" y="855318"/>
            <a:ext cx="6871997" cy="514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81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86577"/>
          </a:xfrm>
        </p:spPr>
        <p:txBody>
          <a:bodyPr>
            <a:normAutofit/>
          </a:bodyPr>
          <a:lstStyle/>
          <a:p>
            <a:r>
              <a:rPr lang="en-US" sz="4400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9905999" cy="3350811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2019 </a:t>
            </a:r>
            <a:r>
              <a:rPr lang="en-US" sz="2400" i="1" dirty="0">
                <a:latin typeface="Bahnschrift SemiBold" panose="020B05020402040202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(Version 15.0)</a:t>
            </a:r>
          </a:p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Management Studio (SSMS) </a:t>
            </a:r>
            <a:r>
              <a:rPr lang="en-US" sz="2400" i="1" dirty="0">
                <a:latin typeface="Bahnschrift SemiBold" panose="020B05020402040202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(Version 18.3.1)</a:t>
            </a:r>
          </a:p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T-SQL</a:t>
            </a:r>
          </a:p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Integration Services (SSIS) </a:t>
            </a:r>
            <a:r>
              <a:rPr lang="en-US" sz="2400" i="1" dirty="0">
                <a:latin typeface="Bahnschrift SemiBold" panose="020B05020402040202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(Visual Studio 2019)</a:t>
            </a:r>
            <a:endParaRPr lang="en-US" sz="24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en-US" sz="2400" dirty="0" err="1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PowerBI</a:t>
            </a:r>
            <a:r>
              <a:rPr lang="en-US" sz="24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>
                <a:latin typeface="Bahnschrift SemiBold" panose="020B05020402040202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(Latest version 2.106. 582.0)</a:t>
            </a:r>
          </a:p>
        </p:txBody>
      </p:sp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628" y="420171"/>
            <a:ext cx="9905998" cy="755780"/>
          </a:xfrm>
        </p:spPr>
        <p:txBody>
          <a:bodyPr>
            <a:normAutofit/>
          </a:bodyPr>
          <a:lstStyle/>
          <a:p>
            <a:r>
              <a:rPr lang="en-US" sz="4000" dirty="0"/>
              <a:t>Steps</a:t>
            </a:r>
            <a:r>
              <a:rPr lang="en-US" dirty="0"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983446"/>
            <a:ext cx="9905999" cy="5372567"/>
          </a:xfrm>
        </p:spPr>
        <p:txBody>
          <a:bodyPr>
            <a:normAutofit fontScale="55000" lnSpcReduction="20000"/>
          </a:bodyPr>
          <a:lstStyle/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SzPct val="100000"/>
              <a:buNone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 sz="29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Queries in SSMS: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the database “Health Care System”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Target Group table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Target Sub-Group table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Target Subscriber table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a Welcome letter XML file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SSIS: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Group Tables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Sub-Group Tables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Subscriber Tables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Welcome Letter XML file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3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Reporting Using </a:t>
            </a:r>
            <a:r>
              <a:rPr lang="en-US" sz="3200" dirty="0" err="1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PowerBI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buSzPct val="100000"/>
              <a:buFont typeface="+mj-lt"/>
              <a:buAutoNum type="arabicPeriod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785" y="173426"/>
            <a:ext cx="9834430" cy="911703"/>
          </a:xfrm>
        </p:spPr>
        <p:txBody>
          <a:bodyPr>
            <a:normAutofit/>
          </a:bodyPr>
          <a:lstStyle/>
          <a:p>
            <a:r>
              <a:rPr lang="en-US" sz="4200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800" y="1208252"/>
            <a:ext cx="9905999" cy="5123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2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. Loading Group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2D7C7-E3D1-05A7-9A54-BED305040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6" t="13004" r="12654" b="12808"/>
          <a:stretch/>
        </p:blipFill>
        <p:spPr bwMode="auto">
          <a:xfrm>
            <a:off x="954800" y="1966871"/>
            <a:ext cx="6140721" cy="4486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60EE7-26D6-501B-B5E0-B23ECF290589}"/>
              </a:ext>
            </a:extLst>
          </p:cNvPr>
          <p:cNvSpPr txBox="1"/>
          <p:nvPr/>
        </p:nvSpPr>
        <p:spPr>
          <a:xfrm>
            <a:off x="8094619" y="3008030"/>
            <a:ext cx="37252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 SemiBold" panose="020B0502040204020203" pitchFamily="34" charset="0"/>
              </a:rPr>
              <a:t>Mapping Of Data in the Group Table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F70E68-598A-CBD4-B205-CA3A880842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048" r="37649" b="12546"/>
          <a:stretch/>
        </p:blipFill>
        <p:spPr bwMode="auto">
          <a:xfrm>
            <a:off x="1349406" y="248576"/>
            <a:ext cx="9524688" cy="56994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F4A2D-BCAF-A960-F907-EF0C174A15A7}"/>
              </a:ext>
            </a:extLst>
          </p:cNvPr>
          <p:cNvSpPr txBox="1"/>
          <p:nvPr/>
        </p:nvSpPr>
        <p:spPr>
          <a:xfrm>
            <a:off x="2876365" y="6100771"/>
            <a:ext cx="68451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Bahnschrift SemiBold" panose="020B0502040204020203" pitchFamily="34" charset="0"/>
              </a:rPr>
              <a:t>Successful Execution of loading data in Group Table.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2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56E37-DFDF-A77C-5AED-18E056387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0399" y="359632"/>
            <a:ext cx="9910859" cy="68247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 Loading Sub-Group Table</a:t>
            </a:r>
            <a:endParaRPr lang="en-IN" sz="28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25132-78D1-F1CC-4317-742C0F851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12709" r="33887" b="12218"/>
          <a:stretch/>
        </p:blipFill>
        <p:spPr bwMode="auto">
          <a:xfrm>
            <a:off x="3288290" y="1354997"/>
            <a:ext cx="5246702" cy="45469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BCD277-BB3B-18F4-234E-F768BC8CF09A}"/>
              </a:ext>
            </a:extLst>
          </p:cNvPr>
          <p:cNvSpPr txBox="1"/>
          <p:nvPr/>
        </p:nvSpPr>
        <p:spPr>
          <a:xfrm>
            <a:off x="3455470" y="6129036"/>
            <a:ext cx="4525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</a:rPr>
              <a:t>Mapping in the SUB-GROUP Table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9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F6EF8-0CB3-E567-2DFD-45A6DABA4A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5" r="38445" b="8705"/>
          <a:stretch/>
        </p:blipFill>
        <p:spPr bwMode="auto">
          <a:xfrm>
            <a:off x="2146433" y="211456"/>
            <a:ext cx="7885333" cy="55178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CC506D-F54B-77ED-1094-2FA479A941A2}"/>
              </a:ext>
            </a:extLst>
          </p:cNvPr>
          <p:cNvSpPr txBox="1"/>
          <p:nvPr/>
        </p:nvSpPr>
        <p:spPr>
          <a:xfrm>
            <a:off x="2024109" y="5967663"/>
            <a:ext cx="80076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</a:rPr>
              <a:t>Successful execution of loading data in the target Subgroup table</a:t>
            </a:r>
            <a:endParaRPr lang="en-IN" sz="22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91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8F8D75-447A-C384-7600-D8533840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74" y="1107776"/>
            <a:ext cx="5717220" cy="49309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19F577-C988-4C74-C7B4-A2A54B1B14F8}"/>
              </a:ext>
            </a:extLst>
          </p:cNvPr>
          <p:cNvSpPr txBox="1"/>
          <p:nvPr/>
        </p:nvSpPr>
        <p:spPr>
          <a:xfrm>
            <a:off x="3291840" y="6131293"/>
            <a:ext cx="5322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 of Data in the Subscriber Table</a:t>
            </a:r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3AAF5-6E45-1D9E-D556-484E6F2C6A88}"/>
              </a:ext>
            </a:extLst>
          </p:cNvPr>
          <p:cNvSpPr txBox="1"/>
          <p:nvPr/>
        </p:nvSpPr>
        <p:spPr>
          <a:xfrm>
            <a:off x="940954" y="374119"/>
            <a:ext cx="5450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Loading Subscriber Tables</a:t>
            </a:r>
            <a:endParaRPr lang="en-IN" sz="2800" dirty="0">
              <a:latin typeface="Bahnschrift SemiBol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4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882</TotalTime>
  <Words>472</Words>
  <Application>Microsoft Macintosh PowerPoint</Application>
  <PresentationFormat>Widescreen</PresentationFormat>
  <Paragraphs>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Bahnschrift SemiBold</vt:lpstr>
      <vt:lpstr>Calibri</vt:lpstr>
      <vt:lpstr>Century Gothic</vt:lpstr>
      <vt:lpstr>Rockwell</vt:lpstr>
      <vt:lpstr>Tahoma</vt:lpstr>
      <vt:lpstr>Wingdings</vt:lpstr>
      <vt:lpstr>Mesh</vt:lpstr>
      <vt:lpstr>Health care system</vt:lpstr>
      <vt:lpstr>Project idea</vt:lpstr>
      <vt:lpstr>Technology used</vt:lpstr>
      <vt:lpstr>Steps 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Optimizations &amp; efficiency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system</dc:title>
  <dc:creator>Avani Saraf</dc:creator>
  <cp:lastModifiedBy>VIJAY KUMAR REDDY BOMMIREDDY</cp:lastModifiedBy>
  <cp:revision>12</cp:revision>
  <dcterms:created xsi:type="dcterms:W3CDTF">2022-06-19T04:53:41Z</dcterms:created>
  <dcterms:modified xsi:type="dcterms:W3CDTF">2024-06-15T16:23:53Z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